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0" r:id="rId6"/>
    <p:sldId id="261" r:id="rId7"/>
    <p:sldId id="263" r:id="rId8"/>
    <p:sldId id="268" r:id="rId9"/>
    <p:sldId id="270" r:id="rId10"/>
    <p:sldId id="269" r:id="rId11"/>
    <p:sldId id="271" r:id="rId12"/>
    <p:sldId id="264" r:id="rId13"/>
    <p:sldId id="265" r:id="rId14"/>
    <p:sldId id="266" r:id="rId15"/>
    <p:sldId id="273" r:id="rId16"/>
    <p:sldId id="272" r:id="rId17"/>
    <p:sldId id="267" r:id="rId18"/>
    <p:sldId id="274" r:id="rId1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87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7" autoAdjust="0"/>
    <p:restoredTop sz="94660"/>
  </p:normalViewPr>
  <p:slideViewPr>
    <p:cSldViewPr>
      <p:cViewPr>
        <p:scale>
          <a:sx n="90" d="100"/>
          <a:sy n="90" d="100"/>
        </p:scale>
        <p:origin x="-7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EBD3D7B9-F55F-454D-A1DD-C232EF14C4DB}" type="datetimeFigureOut">
              <a:rPr lang="es-PE" smtClean="0"/>
              <a:pPr/>
              <a:t>09/10/2012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F644E82-5AFD-4D40-9A70-2EE1FF67F24D}" type="slidenum">
              <a:rPr lang="es-PE" smtClean="0"/>
              <a:pPr/>
              <a:t>‹Nº›</a:t>
            </a:fld>
            <a:endParaRPr lang="es-PE"/>
          </a:p>
        </p:txBody>
      </p:sp>
    </p:spTree>
    <p:extLst>
      <p:ext uri="{BB962C8B-B14F-4D97-AF65-F5344CB8AC3E}">
        <p14:creationId xmlns:p14="http://schemas.microsoft.com/office/powerpoint/2010/main" xmlns="" val="222439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BD3D7B9-F55F-454D-A1DD-C232EF14C4DB}" type="datetimeFigureOut">
              <a:rPr lang="es-PE" smtClean="0"/>
              <a:pPr/>
              <a:t>09/10/2012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F644E82-5AFD-4D40-9A70-2EE1FF67F24D}" type="slidenum">
              <a:rPr lang="es-PE" smtClean="0"/>
              <a:pPr/>
              <a:t>‹Nº›</a:t>
            </a:fld>
            <a:endParaRPr lang="es-PE"/>
          </a:p>
        </p:txBody>
      </p:sp>
    </p:spTree>
    <p:extLst>
      <p:ext uri="{BB962C8B-B14F-4D97-AF65-F5344CB8AC3E}">
        <p14:creationId xmlns:p14="http://schemas.microsoft.com/office/powerpoint/2010/main" xmlns="" val="316415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BD3D7B9-F55F-454D-A1DD-C232EF14C4DB}" type="datetimeFigureOut">
              <a:rPr lang="es-PE" smtClean="0"/>
              <a:pPr/>
              <a:t>09/10/2012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F644E82-5AFD-4D40-9A70-2EE1FF67F24D}" type="slidenum">
              <a:rPr lang="es-PE" smtClean="0"/>
              <a:pPr/>
              <a:t>‹Nº›</a:t>
            </a:fld>
            <a:endParaRPr lang="es-PE"/>
          </a:p>
        </p:txBody>
      </p:sp>
    </p:spTree>
    <p:extLst>
      <p:ext uri="{BB962C8B-B14F-4D97-AF65-F5344CB8AC3E}">
        <p14:creationId xmlns:p14="http://schemas.microsoft.com/office/powerpoint/2010/main" xmlns="" val="50659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BD3D7B9-F55F-454D-A1DD-C232EF14C4DB}" type="datetimeFigureOut">
              <a:rPr lang="es-PE" smtClean="0"/>
              <a:pPr/>
              <a:t>09/10/2012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F644E82-5AFD-4D40-9A70-2EE1FF67F24D}" type="slidenum">
              <a:rPr lang="es-PE" smtClean="0"/>
              <a:pPr/>
              <a:t>‹Nº›</a:t>
            </a:fld>
            <a:endParaRPr lang="es-PE"/>
          </a:p>
        </p:txBody>
      </p:sp>
    </p:spTree>
    <p:extLst>
      <p:ext uri="{BB962C8B-B14F-4D97-AF65-F5344CB8AC3E}">
        <p14:creationId xmlns:p14="http://schemas.microsoft.com/office/powerpoint/2010/main" xmlns="" val="47636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BD3D7B9-F55F-454D-A1DD-C232EF14C4DB}" type="datetimeFigureOut">
              <a:rPr lang="es-PE" smtClean="0"/>
              <a:pPr/>
              <a:t>09/10/2012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2F644E82-5AFD-4D40-9A70-2EE1FF67F24D}" type="slidenum">
              <a:rPr lang="es-PE" smtClean="0"/>
              <a:pPr/>
              <a:t>‹Nº›</a:t>
            </a:fld>
            <a:endParaRPr lang="es-PE"/>
          </a:p>
        </p:txBody>
      </p:sp>
    </p:spTree>
    <p:extLst>
      <p:ext uri="{BB962C8B-B14F-4D97-AF65-F5344CB8AC3E}">
        <p14:creationId xmlns:p14="http://schemas.microsoft.com/office/powerpoint/2010/main" xmlns="" val="298915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EBD3D7B9-F55F-454D-A1DD-C232EF14C4DB}" type="datetimeFigureOut">
              <a:rPr lang="es-PE" smtClean="0"/>
              <a:pPr/>
              <a:t>09/10/2012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2F644E82-5AFD-4D40-9A70-2EE1FF67F24D}" type="slidenum">
              <a:rPr lang="es-PE" smtClean="0"/>
              <a:pPr/>
              <a:t>‹Nº›</a:t>
            </a:fld>
            <a:endParaRPr lang="es-PE"/>
          </a:p>
        </p:txBody>
      </p:sp>
    </p:spTree>
    <p:extLst>
      <p:ext uri="{BB962C8B-B14F-4D97-AF65-F5344CB8AC3E}">
        <p14:creationId xmlns:p14="http://schemas.microsoft.com/office/powerpoint/2010/main" xmlns="" val="56242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EBD3D7B9-F55F-454D-A1DD-C232EF14C4DB}" type="datetimeFigureOut">
              <a:rPr lang="es-PE" smtClean="0"/>
              <a:pPr/>
              <a:t>09/10/2012</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2F644E82-5AFD-4D40-9A70-2EE1FF67F24D}" type="slidenum">
              <a:rPr lang="es-PE" smtClean="0"/>
              <a:pPr/>
              <a:t>‹Nº›</a:t>
            </a:fld>
            <a:endParaRPr lang="es-PE"/>
          </a:p>
        </p:txBody>
      </p:sp>
    </p:spTree>
    <p:extLst>
      <p:ext uri="{BB962C8B-B14F-4D97-AF65-F5344CB8AC3E}">
        <p14:creationId xmlns:p14="http://schemas.microsoft.com/office/powerpoint/2010/main" xmlns="" val="2897943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EBD3D7B9-F55F-454D-A1DD-C232EF14C4DB}" type="datetimeFigureOut">
              <a:rPr lang="es-PE" smtClean="0"/>
              <a:pPr/>
              <a:t>09/10/2012</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2F644E82-5AFD-4D40-9A70-2EE1FF67F24D}" type="slidenum">
              <a:rPr lang="es-PE" smtClean="0"/>
              <a:pPr/>
              <a:t>‹Nº›</a:t>
            </a:fld>
            <a:endParaRPr lang="es-PE"/>
          </a:p>
        </p:txBody>
      </p:sp>
    </p:spTree>
    <p:extLst>
      <p:ext uri="{BB962C8B-B14F-4D97-AF65-F5344CB8AC3E}">
        <p14:creationId xmlns:p14="http://schemas.microsoft.com/office/powerpoint/2010/main" xmlns="" val="26089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BD3D7B9-F55F-454D-A1DD-C232EF14C4DB}" type="datetimeFigureOut">
              <a:rPr lang="es-PE" smtClean="0"/>
              <a:pPr/>
              <a:t>09/10/2012</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2F644E82-5AFD-4D40-9A70-2EE1FF67F24D}" type="slidenum">
              <a:rPr lang="es-PE" smtClean="0"/>
              <a:pPr/>
              <a:t>‹Nº›</a:t>
            </a:fld>
            <a:endParaRPr lang="es-PE"/>
          </a:p>
        </p:txBody>
      </p:sp>
    </p:spTree>
    <p:extLst>
      <p:ext uri="{BB962C8B-B14F-4D97-AF65-F5344CB8AC3E}">
        <p14:creationId xmlns:p14="http://schemas.microsoft.com/office/powerpoint/2010/main" xmlns="" val="307545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D3D7B9-F55F-454D-A1DD-C232EF14C4DB}" type="datetimeFigureOut">
              <a:rPr lang="es-PE" smtClean="0"/>
              <a:pPr/>
              <a:t>09/10/2012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2F644E82-5AFD-4D40-9A70-2EE1FF67F24D}" type="slidenum">
              <a:rPr lang="es-PE" smtClean="0"/>
              <a:pPr/>
              <a:t>‹Nº›</a:t>
            </a:fld>
            <a:endParaRPr lang="es-PE"/>
          </a:p>
        </p:txBody>
      </p:sp>
    </p:spTree>
    <p:extLst>
      <p:ext uri="{BB962C8B-B14F-4D97-AF65-F5344CB8AC3E}">
        <p14:creationId xmlns:p14="http://schemas.microsoft.com/office/powerpoint/2010/main" xmlns="" val="429488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D3D7B9-F55F-454D-A1DD-C232EF14C4DB}" type="datetimeFigureOut">
              <a:rPr lang="es-PE" smtClean="0"/>
              <a:pPr/>
              <a:t>09/10/2012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2F644E82-5AFD-4D40-9A70-2EE1FF67F24D}" type="slidenum">
              <a:rPr lang="es-PE" smtClean="0"/>
              <a:pPr/>
              <a:t>‹Nº›</a:t>
            </a:fld>
            <a:endParaRPr lang="es-PE"/>
          </a:p>
        </p:txBody>
      </p:sp>
    </p:spTree>
    <p:extLst>
      <p:ext uri="{BB962C8B-B14F-4D97-AF65-F5344CB8AC3E}">
        <p14:creationId xmlns:p14="http://schemas.microsoft.com/office/powerpoint/2010/main" xmlns="" val="339874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3D7B9-F55F-454D-A1DD-C232EF14C4DB}" type="datetimeFigureOut">
              <a:rPr lang="es-PE" smtClean="0"/>
              <a:pPr/>
              <a:t>09/10/2012</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44E82-5AFD-4D40-9A70-2EE1FF67F24D}" type="slidenum">
              <a:rPr lang="es-PE" smtClean="0"/>
              <a:pPr/>
              <a:t>‹Nº›</a:t>
            </a:fld>
            <a:endParaRPr lang="es-PE"/>
          </a:p>
        </p:txBody>
      </p:sp>
    </p:spTree>
    <p:extLst>
      <p:ext uri="{BB962C8B-B14F-4D97-AF65-F5344CB8AC3E}">
        <p14:creationId xmlns:p14="http://schemas.microsoft.com/office/powerpoint/2010/main" xmlns="" val="234154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xmlns="" val="0"/>
              </a:ext>
            </a:extLst>
          </a:blip>
          <a:srcRect/>
          <a:stretch>
            <a:fillRect/>
          </a:stretch>
        </p:blipFill>
        <p:spPr bwMode="auto">
          <a:xfrm>
            <a:off x="2699792" y="1340768"/>
            <a:ext cx="2948305" cy="2948305"/>
          </a:xfrm>
          <a:prstGeom prst="rect">
            <a:avLst/>
          </a:prstGeom>
          <a:noFill/>
          <a:ln>
            <a:noFill/>
          </a:ln>
        </p:spPr>
      </p:pic>
      <p:sp>
        <p:nvSpPr>
          <p:cNvPr id="3" name="2 CuadroTexto"/>
          <p:cNvSpPr txBox="1"/>
          <p:nvPr/>
        </p:nvSpPr>
        <p:spPr>
          <a:xfrm>
            <a:off x="2699792" y="4401978"/>
            <a:ext cx="3888432" cy="646331"/>
          </a:xfrm>
          <a:prstGeom prst="rect">
            <a:avLst/>
          </a:prstGeom>
          <a:noFill/>
        </p:spPr>
        <p:txBody>
          <a:bodyPr wrap="square" rtlCol="0">
            <a:spAutoFit/>
          </a:bodyPr>
          <a:lstStyle/>
          <a:p>
            <a:r>
              <a:rPr lang="en-US" sz="3600" b="1" dirty="0"/>
              <a:t>SOCIAL </a:t>
            </a:r>
            <a:r>
              <a:rPr lang="en-US" sz="3600" b="1" dirty="0" smtClean="0"/>
              <a:t>COHESION</a:t>
            </a:r>
            <a:endParaRPr lang="es-PE" sz="3600" dirty="0"/>
          </a:p>
        </p:txBody>
      </p:sp>
      <p:sp>
        <p:nvSpPr>
          <p:cNvPr id="4" name="Cuadro de texto 2"/>
          <p:cNvSpPr txBox="1">
            <a:spLocks noChangeArrowheads="1"/>
          </p:cNvSpPr>
          <p:nvPr/>
        </p:nvSpPr>
        <p:spPr bwMode="auto">
          <a:xfrm>
            <a:off x="6917225" y="6165304"/>
            <a:ext cx="2206625" cy="57329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r">
              <a:lnSpc>
                <a:spcPct val="115000"/>
              </a:lnSpc>
              <a:spcAft>
                <a:spcPts val="1000"/>
              </a:spcAft>
            </a:pPr>
            <a:r>
              <a:rPr lang="es-PE" sz="1400" dirty="0">
                <a:effectLst/>
                <a:latin typeface="Calibri"/>
                <a:ea typeface="Calibri"/>
                <a:cs typeface="Times New Roman"/>
              </a:rPr>
              <a:t>Mario Guzmán </a:t>
            </a:r>
            <a:r>
              <a:rPr lang="es-PE" sz="1400" dirty="0" smtClean="0">
                <a:effectLst/>
                <a:latin typeface="Calibri"/>
                <a:ea typeface="Calibri"/>
                <a:cs typeface="Times New Roman"/>
              </a:rPr>
              <a:t>Aza</a:t>
            </a:r>
            <a:br>
              <a:rPr lang="es-PE" sz="1400" dirty="0" smtClean="0">
                <a:effectLst/>
                <a:latin typeface="Calibri"/>
                <a:ea typeface="Calibri"/>
                <a:cs typeface="Times New Roman"/>
              </a:rPr>
            </a:br>
            <a:r>
              <a:rPr lang="es-PE" sz="1400" dirty="0" smtClean="0">
                <a:effectLst/>
                <a:latin typeface="Calibri"/>
                <a:ea typeface="Calibri"/>
                <a:cs typeface="Times New Roman"/>
              </a:rPr>
              <a:t>Alejandra </a:t>
            </a:r>
            <a:r>
              <a:rPr lang="es-PE" sz="1400" dirty="0">
                <a:effectLst/>
                <a:latin typeface="Calibri"/>
                <a:ea typeface="Calibri"/>
                <a:cs typeface="Times New Roman"/>
              </a:rPr>
              <a:t>Vargas Coronado</a:t>
            </a:r>
            <a:endParaRPr lang="es-PE" sz="1100" dirty="0">
              <a:effectLst/>
              <a:latin typeface="Calibri"/>
              <a:ea typeface="Calibri"/>
              <a:cs typeface="Times New Roman"/>
            </a:endParaRPr>
          </a:p>
        </p:txBody>
      </p:sp>
    </p:spTree>
    <p:extLst>
      <p:ext uri="{BB962C8B-B14F-4D97-AF65-F5344CB8AC3E}">
        <p14:creationId xmlns:p14="http://schemas.microsoft.com/office/powerpoint/2010/main" xmlns="" val="1009521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268760"/>
            <a:ext cx="9252520" cy="2592288"/>
          </a:xfrm>
          <a:prstGeom prst="rect">
            <a:avLst/>
          </a:prstGeom>
          <a:solidFill>
            <a:srgbClr val="5E872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1 Rectángulo"/>
          <p:cNvSpPr/>
          <p:nvPr/>
        </p:nvSpPr>
        <p:spPr>
          <a:xfrm>
            <a:off x="1115616" y="1679566"/>
            <a:ext cx="4572000" cy="2031325"/>
          </a:xfrm>
          <a:prstGeom prst="rect">
            <a:avLst/>
          </a:prstGeom>
        </p:spPr>
        <p:txBody>
          <a:bodyPr>
            <a:spAutoFit/>
          </a:bodyPr>
          <a:lstStyle/>
          <a:p>
            <a:r>
              <a:rPr lang="en-US" dirty="0"/>
              <a:t>We </a:t>
            </a:r>
            <a:r>
              <a:rPr lang="en-US" dirty="0" smtClean="0"/>
              <a:t>are also </a:t>
            </a:r>
            <a:r>
              <a:rPr lang="en-US" dirty="0"/>
              <a:t>going to create a system where students could </a:t>
            </a:r>
            <a:r>
              <a:rPr lang="en-US" dirty="0" smtClean="0"/>
              <a:t>exchange </a:t>
            </a:r>
            <a:r>
              <a:rPr lang="en-US" dirty="0"/>
              <a:t>magazine and books they don’t need any more just by signing in a public list in the garden</a:t>
            </a:r>
            <a:r>
              <a:rPr lang="en-US" dirty="0" smtClean="0"/>
              <a:t>.</a:t>
            </a:r>
          </a:p>
          <a:p>
            <a:endParaRPr lang="en-US" dirty="0"/>
          </a:p>
          <a:p>
            <a:r>
              <a:rPr lang="en-US" dirty="0" smtClean="0"/>
              <a:t>This will be on a screen and will go directly to a cellphone application.</a:t>
            </a:r>
            <a:endParaRPr lang="es-PE" dirty="0"/>
          </a:p>
        </p:txBody>
      </p:sp>
      <p:pic>
        <p:nvPicPr>
          <p:cNvPr id="3" name="Picture 299"/>
          <p:cNvPicPr/>
          <p:nvPr/>
        </p:nvPicPr>
        <p:blipFill>
          <a:blip r:embed="rId2">
            <a:extLst>
              <a:ext uri="{28A0092B-C50C-407E-A947-70E740481C1C}">
                <a14:useLocalDpi xmlns:a14="http://schemas.microsoft.com/office/drawing/2010/main" xmlns="" val="0"/>
              </a:ext>
            </a:extLst>
          </a:blip>
          <a:srcRect/>
          <a:stretch>
            <a:fillRect/>
          </a:stretch>
        </p:blipFill>
        <p:spPr bwMode="auto">
          <a:xfrm>
            <a:off x="6084168" y="905411"/>
            <a:ext cx="1844675" cy="3302635"/>
          </a:xfrm>
          <a:prstGeom prst="rect">
            <a:avLst/>
          </a:prstGeom>
          <a:noFill/>
          <a:ln>
            <a:noFill/>
          </a:ln>
        </p:spPr>
      </p:pic>
      <p:pic>
        <p:nvPicPr>
          <p:cNvPr id="4" name="Picture 302"/>
          <p:cNvPicPr/>
          <p:nvPr/>
        </p:nvPicPr>
        <p:blipFill>
          <a:blip r:embed="rId3">
            <a:extLst>
              <a:ext uri="{28A0092B-C50C-407E-A947-70E740481C1C}">
                <a14:useLocalDpi xmlns:a14="http://schemas.microsoft.com/office/drawing/2010/main" xmlns="" val="0"/>
              </a:ext>
            </a:extLst>
          </a:blip>
          <a:srcRect/>
          <a:stretch>
            <a:fillRect/>
          </a:stretch>
        </p:blipFill>
        <p:spPr bwMode="auto">
          <a:xfrm>
            <a:off x="1115616" y="4300744"/>
            <a:ext cx="3744416" cy="2004041"/>
          </a:xfrm>
          <a:prstGeom prst="rect">
            <a:avLst/>
          </a:prstGeom>
          <a:noFill/>
          <a:ln>
            <a:noFill/>
          </a:ln>
        </p:spPr>
      </p:pic>
      <p:sp>
        <p:nvSpPr>
          <p:cNvPr id="6" name="5 Rectángulo"/>
          <p:cNvSpPr/>
          <p:nvPr/>
        </p:nvSpPr>
        <p:spPr>
          <a:xfrm>
            <a:off x="1115616" y="582245"/>
            <a:ext cx="3744416" cy="646331"/>
          </a:xfrm>
          <a:prstGeom prst="rect">
            <a:avLst/>
          </a:prstGeom>
        </p:spPr>
        <p:txBody>
          <a:bodyPr wrap="square">
            <a:spAutoFit/>
          </a:bodyPr>
          <a:lstStyle/>
          <a:p>
            <a:r>
              <a:rPr lang="en-US" sz="3600" dirty="0" smtClean="0"/>
              <a:t>APPLICATION</a:t>
            </a:r>
            <a:endParaRPr lang="es-PE" sz="3600" dirty="0"/>
          </a:p>
        </p:txBody>
      </p:sp>
    </p:spTree>
    <p:extLst>
      <p:ext uri="{BB962C8B-B14F-4D97-AF65-F5344CB8AC3E}">
        <p14:creationId xmlns:p14="http://schemas.microsoft.com/office/powerpoint/2010/main" xmlns="" val="14384048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31840" y="2673786"/>
            <a:ext cx="3744416" cy="646331"/>
          </a:xfrm>
          <a:prstGeom prst="rect">
            <a:avLst/>
          </a:prstGeom>
        </p:spPr>
        <p:txBody>
          <a:bodyPr wrap="square">
            <a:spAutoFit/>
          </a:bodyPr>
          <a:lstStyle/>
          <a:p>
            <a:r>
              <a:rPr lang="en-US" sz="3600" dirty="0" smtClean="0"/>
              <a:t>FINAL IDEA</a:t>
            </a:r>
            <a:endParaRPr lang="es-PE" sz="3600" dirty="0"/>
          </a:p>
        </p:txBody>
      </p:sp>
    </p:spTree>
    <p:extLst>
      <p:ext uri="{BB962C8B-B14F-4D97-AF65-F5344CB8AC3E}">
        <p14:creationId xmlns:p14="http://schemas.microsoft.com/office/powerpoint/2010/main" xmlns="" val="42019598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Targa\Vista 1.jpg"/>
          <p:cNvPicPr/>
          <p:nvPr/>
        </p:nvPicPr>
        <p:blipFill>
          <a:blip r:embed="rId2">
            <a:extLst>
              <a:ext uri="{28A0092B-C50C-407E-A947-70E740481C1C}">
                <a14:useLocalDpi xmlns:a14="http://schemas.microsoft.com/office/drawing/2010/main" xmlns="" val="0"/>
              </a:ext>
            </a:extLst>
          </a:blip>
          <a:srcRect/>
          <a:stretch>
            <a:fillRect/>
          </a:stretch>
        </p:blipFill>
        <p:spPr bwMode="auto">
          <a:xfrm>
            <a:off x="-23686" y="0"/>
            <a:ext cx="9167685" cy="6858000"/>
          </a:xfrm>
          <a:prstGeom prst="rect">
            <a:avLst/>
          </a:prstGeom>
          <a:noFill/>
          <a:ln>
            <a:noFill/>
          </a:ln>
        </p:spPr>
      </p:pic>
    </p:spTree>
    <p:extLst>
      <p:ext uri="{BB962C8B-B14F-4D97-AF65-F5344CB8AC3E}">
        <p14:creationId xmlns:p14="http://schemas.microsoft.com/office/powerpoint/2010/main" xmlns="" val="7910839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E:\Targa\Vista 2.jpg"/>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4" name="3 Rectángulo"/>
          <p:cNvSpPr/>
          <p:nvPr/>
        </p:nvSpPr>
        <p:spPr>
          <a:xfrm>
            <a:off x="4015220" y="4873280"/>
            <a:ext cx="5148064" cy="1512168"/>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2 Rectángulo"/>
          <p:cNvSpPr/>
          <p:nvPr/>
        </p:nvSpPr>
        <p:spPr>
          <a:xfrm>
            <a:off x="5076056" y="5029199"/>
            <a:ext cx="3960440" cy="1200329"/>
          </a:xfrm>
          <a:prstGeom prst="rect">
            <a:avLst/>
          </a:prstGeom>
        </p:spPr>
        <p:txBody>
          <a:bodyPr wrap="square">
            <a:spAutoFit/>
          </a:bodyPr>
          <a:lstStyle/>
          <a:p>
            <a:pPr algn="just"/>
            <a:r>
              <a:rPr lang="en-US" sz="3600" dirty="0" smtClean="0"/>
              <a:t>Tree stations surrounding a stage</a:t>
            </a:r>
            <a:endParaRPr lang="es-PE" sz="3600" dirty="0"/>
          </a:p>
        </p:txBody>
      </p:sp>
    </p:spTree>
    <p:extLst>
      <p:ext uri="{BB962C8B-B14F-4D97-AF65-F5344CB8AC3E}">
        <p14:creationId xmlns:p14="http://schemas.microsoft.com/office/powerpoint/2010/main" xmlns="" val="26818314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E:\Targa\Vista 3.jpg"/>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3" name="2 Rectángulo"/>
          <p:cNvSpPr/>
          <p:nvPr/>
        </p:nvSpPr>
        <p:spPr>
          <a:xfrm>
            <a:off x="0" y="548680"/>
            <a:ext cx="5148064" cy="1512168"/>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3 Rectángulo"/>
          <p:cNvSpPr/>
          <p:nvPr/>
        </p:nvSpPr>
        <p:spPr>
          <a:xfrm>
            <a:off x="179512" y="704599"/>
            <a:ext cx="4248472" cy="1200329"/>
          </a:xfrm>
          <a:prstGeom prst="rect">
            <a:avLst/>
          </a:prstGeom>
        </p:spPr>
        <p:txBody>
          <a:bodyPr wrap="square">
            <a:spAutoFit/>
          </a:bodyPr>
          <a:lstStyle/>
          <a:p>
            <a:pPr algn="just"/>
            <a:r>
              <a:rPr lang="en-US" sz="3600" dirty="0" smtClean="0"/>
              <a:t>Benches that move around the platform</a:t>
            </a:r>
            <a:endParaRPr lang="es-PE" sz="3600" dirty="0"/>
          </a:p>
        </p:txBody>
      </p:sp>
    </p:spTree>
    <p:extLst>
      <p:ext uri="{BB962C8B-B14F-4D97-AF65-F5344CB8AC3E}">
        <p14:creationId xmlns:p14="http://schemas.microsoft.com/office/powerpoint/2010/main" xmlns="" val="3098069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Targa\Vista 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88640"/>
            <a:ext cx="8640960" cy="648072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3 Rectángulo"/>
          <p:cNvSpPr/>
          <p:nvPr/>
        </p:nvSpPr>
        <p:spPr>
          <a:xfrm>
            <a:off x="3995936" y="5013176"/>
            <a:ext cx="5148064" cy="1512168"/>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3 Rectángulo"/>
          <p:cNvSpPr/>
          <p:nvPr/>
        </p:nvSpPr>
        <p:spPr>
          <a:xfrm>
            <a:off x="4355976" y="5169095"/>
            <a:ext cx="4248472" cy="1200329"/>
          </a:xfrm>
          <a:prstGeom prst="rect">
            <a:avLst/>
          </a:prstGeom>
        </p:spPr>
        <p:txBody>
          <a:bodyPr wrap="square">
            <a:spAutoFit/>
          </a:bodyPr>
          <a:lstStyle/>
          <a:p>
            <a:pPr algn="just"/>
            <a:r>
              <a:rPr lang="es-PE" sz="3600" dirty="0" err="1" smtClean="0"/>
              <a:t>The</a:t>
            </a:r>
            <a:r>
              <a:rPr lang="es-PE" sz="3600" dirty="0" smtClean="0"/>
              <a:t> </a:t>
            </a:r>
            <a:r>
              <a:rPr lang="es-PE" sz="3600" dirty="0" err="1" smtClean="0"/>
              <a:t>benches</a:t>
            </a:r>
            <a:r>
              <a:rPr lang="es-PE" sz="3600" dirty="0" smtClean="0"/>
              <a:t> </a:t>
            </a:r>
            <a:r>
              <a:rPr lang="es-PE" sz="3600" dirty="0" err="1" smtClean="0"/>
              <a:t>moves</a:t>
            </a:r>
            <a:r>
              <a:rPr lang="es-PE" sz="3600" dirty="0" smtClean="0"/>
              <a:t> </a:t>
            </a:r>
            <a:r>
              <a:rPr lang="es-PE" sz="3600" dirty="0" err="1" smtClean="0"/>
              <a:t>because</a:t>
            </a:r>
            <a:r>
              <a:rPr lang="es-PE" sz="3600" dirty="0" smtClean="0"/>
              <a:t> of </a:t>
            </a:r>
            <a:r>
              <a:rPr lang="es-PE" sz="3600" dirty="0" err="1" smtClean="0"/>
              <a:t>the</a:t>
            </a:r>
            <a:r>
              <a:rPr lang="es-PE" sz="3600" dirty="0" smtClean="0"/>
              <a:t> </a:t>
            </a:r>
            <a:r>
              <a:rPr lang="es-PE" sz="3600" dirty="0" err="1" smtClean="0"/>
              <a:t>tracks</a:t>
            </a:r>
            <a:endParaRPr lang="es-PE" sz="3600" dirty="0"/>
          </a:p>
        </p:txBody>
      </p:sp>
    </p:spTree>
    <p:extLst>
      <p:ext uri="{BB962C8B-B14F-4D97-AF65-F5344CB8AC3E}">
        <p14:creationId xmlns:p14="http://schemas.microsoft.com/office/powerpoint/2010/main" xmlns="" val="1021784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Targa\Vista 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7922" y="620688"/>
            <a:ext cx="5854701" cy="6096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3 Rectángulo"/>
          <p:cNvSpPr/>
          <p:nvPr/>
        </p:nvSpPr>
        <p:spPr>
          <a:xfrm>
            <a:off x="0" y="1268760"/>
            <a:ext cx="5148064" cy="1512168"/>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3 Rectángulo"/>
          <p:cNvSpPr/>
          <p:nvPr/>
        </p:nvSpPr>
        <p:spPr>
          <a:xfrm>
            <a:off x="449796" y="1424679"/>
            <a:ext cx="4248472" cy="1200329"/>
          </a:xfrm>
          <a:prstGeom prst="rect">
            <a:avLst/>
          </a:prstGeom>
        </p:spPr>
        <p:txBody>
          <a:bodyPr wrap="square">
            <a:spAutoFit/>
          </a:bodyPr>
          <a:lstStyle/>
          <a:p>
            <a:pPr algn="just"/>
            <a:r>
              <a:rPr lang="es-PE" sz="3600" dirty="0" err="1" smtClean="0"/>
              <a:t>All</a:t>
            </a:r>
            <a:r>
              <a:rPr lang="es-PE" sz="3600" dirty="0" smtClean="0"/>
              <a:t> </a:t>
            </a:r>
            <a:r>
              <a:rPr lang="es-PE" sz="3600" dirty="0" err="1" smtClean="0"/>
              <a:t>stations</a:t>
            </a:r>
            <a:r>
              <a:rPr lang="es-PE" sz="3600" dirty="0" smtClean="0"/>
              <a:t> </a:t>
            </a:r>
            <a:r>
              <a:rPr lang="es-PE" sz="3600" dirty="0" err="1" smtClean="0"/>
              <a:t>have</a:t>
            </a:r>
            <a:r>
              <a:rPr lang="es-PE" sz="3600" dirty="0" smtClean="0"/>
              <a:t> </a:t>
            </a:r>
            <a:r>
              <a:rPr lang="es-PE" sz="3600" dirty="0" err="1" smtClean="0"/>
              <a:t>it’s</a:t>
            </a:r>
            <a:r>
              <a:rPr lang="es-PE" sz="3600" dirty="0" smtClean="0"/>
              <a:t> individual </a:t>
            </a:r>
            <a:r>
              <a:rPr lang="es-PE" sz="3600" dirty="0" err="1" smtClean="0"/>
              <a:t>trash</a:t>
            </a:r>
            <a:r>
              <a:rPr lang="es-PE" sz="3600" dirty="0" smtClean="0"/>
              <a:t> </a:t>
            </a:r>
            <a:r>
              <a:rPr lang="es-PE" sz="3600" dirty="0" err="1" smtClean="0"/>
              <a:t>bin</a:t>
            </a:r>
            <a:endParaRPr lang="es-PE" sz="3600" dirty="0"/>
          </a:p>
        </p:txBody>
      </p:sp>
    </p:spTree>
    <p:extLst>
      <p:ext uri="{BB962C8B-B14F-4D97-AF65-F5344CB8AC3E}">
        <p14:creationId xmlns:p14="http://schemas.microsoft.com/office/powerpoint/2010/main" xmlns="" val="383742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Targa\Vista 5.jpg"/>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4" name="3 Rectángulo"/>
          <p:cNvSpPr/>
          <p:nvPr/>
        </p:nvSpPr>
        <p:spPr>
          <a:xfrm>
            <a:off x="3995936" y="5013176"/>
            <a:ext cx="5148064" cy="1512168"/>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Rectángulo"/>
          <p:cNvSpPr/>
          <p:nvPr/>
        </p:nvSpPr>
        <p:spPr>
          <a:xfrm>
            <a:off x="4788025" y="5169095"/>
            <a:ext cx="4248472" cy="1200329"/>
          </a:xfrm>
          <a:prstGeom prst="rect">
            <a:avLst/>
          </a:prstGeom>
        </p:spPr>
        <p:txBody>
          <a:bodyPr wrap="square">
            <a:spAutoFit/>
          </a:bodyPr>
          <a:lstStyle/>
          <a:p>
            <a:pPr algn="just"/>
            <a:r>
              <a:rPr lang="en-US" sz="3600" dirty="0" smtClean="0"/>
              <a:t>Touch screen with cellphone application</a:t>
            </a:r>
            <a:endParaRPr lang="es-PE" sz="3600" dirty="0"/>
          </a:p>
        </p:txBody>
      </p:sp>
    </p:spTree>
    <p:extLst>
      <p:ext uri="{BB962C8B-B14F-4D97-AF65-F5344CB8AC3E}">
        <p14:creationId xmlns:p14="http://schemas.microsoft.com/office/powerpoint/2010/main" xmlns="" val="230246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90"/>
          <p:cNvPicPr/>
          <p:nvPr/>
        </p:nvPicPr>
        <p:blipFill>
          <a:blip r:embed="rId2">
            <a:extLst>
              <a:ext uri="{28A0092B-C50C-407E-A947-70E740481C1C}">
                <a14:useLocalDpi xmlns:a14="http://schemas.microsoft.com/office/drawing/2010/main" xmlns="" val="0"/>
              </a:ext>
            </a:extLst>
          </a:blip>
          <a:srcRect/>
          <a:stretch>
            <a:fillRect/>
          </a:stretch>
        </p:blipFill>
        <p:spPr bwMode="auto">
          <a:xfrm>
            <a:off x="3001645" y="1363881"/>
            <a:ext cx="3042920" cy="3074035"/>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1412776"/>
            <a:ext cx="2210435" cy="3025140"/>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xmlns="" val="0"/>
              </a:ext>
            </a:extLst>
          </a:blip>
          <a:srcRect/>
          <a:stretch>
            <a:fillRect/>
          </a:stretch>
        </p:blipFill>
        <p:spPr bwMode="auto">
          <a:xfrm>
            <a:off x="6342629" y="1593286"/>
            <a:ext cx="1787525" cy="2831465"/>
          </a:xfrm>
          <a:prstGeom prst="rect">
            <a:avLst/>
          </a:prstGeom>
          <a:noFill/>
          <a:ln>
            <a:noFill/>
          </a:ln>
        </p:spPr>
      </p:pic>
    </p:spTree>
    <p:extLst>
      <p:ext uri="{BB962C8B-B14F-4D97-AF65-F5344CB8AC3E}">
        <p14:creationId xmlns:p14="http://schemas.microsoft.com/office/powerpoint/2010/main" xmlns="" val="152179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2348880"/>
            <a:ext cx="8208912" cy="3816424"/>
          </a:xfrm>
          <a:prstGeom prst="rect">
            <a:avLst/>
          </a:prstGeom>
          <a:solidFill>
            <a:srgbClr val="5E872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7 Rectángulo"/>
          <p:cNvSpPr/>
          <p:nvPr/>
        </p:nvSpPr>
        <p:spPr>
          <a:xfrm>
            <a:off x="4860032" y="2501280"/>
            <a:ext cx="3600400" cy="3448000"/>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Rectángulo"/>
          <p:cNvSpPr/>
          <p:nvPr/>
        </p:nvSpPr>
        <p:spPr>
          <a:xfrm>
            <a:off x="0" y="764704"/>
            <a:ext cx="9144000" cy="1152128"/>
          </a:xfrm>
          <a:prstGeom prst="rect">
            <a:avLst/>
          </a:prstGeom>
          <a:solidFill>
            <a:srgbClr val="5E872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1 Rectángulo"/>
          <p:cNvSpPr/>
          <p:nvPr/>
        </p:nvSpPr>
        <p:spPr>
          <a:xfrm>
            <a:off x="1774964" y="943852"/>
            <a:ext cx="7272808" cy="646331"/>
          </a:xfrm>
          <a:prstGeom prst="rect">
            <a:avLst/>
          </a:prstGeom>
        </p:spPr>
        <p:txBody>
          <a:bodyPr wrap="square">
            <a:spAutoFit/>
          </a:bodyPr>
          <a:lstStyle/>
          <a:p>
            <a:r>
              <a:rPr lang="en-US" sz="3600" dirty="0"/>
              <a:t>GRIJSEN PARK &amp; STREET DESIGN</a:t>
            </a:r>
            <a:endParaRPr lang="es-PE" sz="3600" dirty="0"/>
          </a:p>
        </p:txBody>
      </p:sp>
      <p:sp>
        <p:nvSpPr>
          <p:cNvPr id="7" name="6 CuadroTexto"/>
          <p:cNvSpPr txBox="1"/>
          <p:nvPr/>
        </p:nvSpPr>
        <p:spPr>
          <a:xfrm>
            <a:off x="5004048" y="2687431"/>
            <a:ext cx="3240360" cy="3139321"/>
          </a:xfrm>
          <a:prstGeom prst="rect">
            <a:avLst/>
          </a:prstGeom>
          <a:noFill/>
        </p:spPr>
        <p:txBody>
          <a:bodyPr wrap="square" rtlCol="0">
            <a:spAutoFit/>
          </a:bodyPr>
          <a:lstStyle/>
          <a:p>
            <a:pPr algn="just"/>
            <a:r>
              <a:rPr lang="en-US" b="1" dirty="0" err="1"/>
              <a:t>Grijsen</a:t>
            </a:r>
            <a:r>
              <a:rPr lang="en-US" b="1" dirty="0"/>
              <a:t> park &amp; street design was formed on 1989 to produce standard street furniture for parks. They have developed a new form of view about the design </a:t>
            </a:r>
            <a:r>
              <a:rPr lang="en-US" b="1" dirty="0" smtClean="0"/>
              <a:t>of </a:t>
            </a:r>
            <a:r>
              <a:rPr lang="en-US" b="1" dirty="0"/>
              <a:t>recycle </a:t>
            </a:r>
            <a:r>
              <a:rPr lang="en-US" b="1" dirty="0" smtClean="0"/>
              <a:t>bins and benches, by combining simplicity </a:t>
            </a:r>
            <a:r>
              <a:rPr lang="en-US" b="1" dirty="0"/>
              <a:t>and comfort </a:t>
            </a:r>
            <a:r>
              <a:rPr lang="en-US" b="1" dirty="0" smtClean="0"/>
              <a:t>they make the </a:t>
            </a:r>
            <a:r>
              <a:rPr lang="en-US" b="1" dirty="0"/>
              <a:t>products </a:t>
            </a:r>
            <a:r>
              <a:rPr lang="en-US" b="1" dirty="0" smtClean="0"/>
              <a:t>elegant </a:t>
            </a:r>
            <a:r>
              <a:rPr lang="en-US" b="1" dirty="0"/>
              <a:t>and stylish </a:t>
            </a:r>
            <a:r>
              <a:rPr lang="en-US" b="1" dirty="0" smtClean="0"/>
              <a:t>which is the </a:t>
            </a:r>
            <a:r>
              <a:rPr lang="en-US" b="1" dirty="0"/>
              <a:t>quality that defines the company. </a:t>
            </a:r>
            <a:endParaRPr lang="es-P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7156" y="3144192"/>
            <a:ext cx="3343275" cy="2162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920527"/>
            <a:ext cx="847728" cy="8404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6412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9284" y="764704"/>
            <a:ext cx="9144000" cy="1152128"/>
          </a:xfrm>
          <a:prstGeom prst="rect">
            <a:avLst/>
          </a:prstGeom>
          <a:solidFill>
            <a:srgbClr val="5E872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CuadroTexto"/>
          <p:cNvSpPr txBox="1"/>
          <p:nvPr/>
        </p:nvSpPr>
        <p:spPr>
          <a:xfrm>
            <a:off x="1043607" y="4293096"/>
            <a:ext cx="6335653" cy="1477328"/>
          </a:xfrm>
          <a:prstGeom prst="rect">
            <a:avLst/>
          </a:prstGeom>
          <a:noFill/>
        </p:spPr>
        <p:txBody>
          <a:bodyPr wrap="square" rtlCol="0">
            <a:spAutoFit/>
          </a:bodyPr>
          <a:lstStyle/>
          <a:p>
            <a:pPr algn="just"/>
            <a:r>
              <a:rPr lang="en-US" dirty="0"/>
              <a:t>Share, talk, play, laugh. Different aspects of life that we often lose because of the lack of trust that exists in society. To be social is one of the most important characteristics of the human being, because he IS a social being, and it’s the most rewarding way to developed in life.</a:t>
            </a:r>
            <a:endParaRPr lang="es-PE" dirty="0"/>
          </a:p>
        </p:txBody>
      </p:sp>
      <p:sp>
        <p:nvSpPr>
          <p:cNvPr id="6" name="5 Rectángulo"/>
          <p:cNvSpPr/>
          <p:nvPr/>
        </p:nvSpPr>
        <p:spPr>
          <a:xfrm>
            <a:off x="683568" y="1017602"/>
            <a:ext cx="5760640" cy="646331"/>
          </a:xfrm>
          <a:prstGeom prst="rect">
            <a:avLst/>
          </a:prstGeom>
        </p:spPr>
        <p:txBody>
          <a:bodyPr wrap="square">
            <a:spAutoFit/>
          </a:bodyPr>
          <a:lstStyle/>
          <a:p>
            <a:r>
              <a:rPr lang="en-US" sz="3600" dirty="0" smtClean="0"/>
              <a:t>WHAT IS SOCIAL COHESION?</a:t>
            </a:r>
            <a:endParaRPr lang="es-PE" sz="3600" dirty="0"/>
          </a:p>
        </p:txBody>
      </p:sp>
      <p:pic>
        <p:nvPicPr>
          <p:cNvPr id="6146" name="Picture 2" descr="http://www.almightydad.com/wp-content/uploads/2009/08/talking.student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2276872"/>
            <a:ext cx="2744554" cy="1821093"/>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www.swarthmore.edu/Images/slife/academic_advising/DSCF204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67674" y="2276872"/>
            <a:ext cx="2811586" cy="18237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49695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2123728" cy="6858000"/>
          </a:xfrm>
          <a:prstGeom prst="rect">
            <a:avLst/>
          </a:prstGeom>
          <a:solidFill>
            <a:srgbClr val="5E872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1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439" y="476672"/>
            <a:ext cx="704850" cy="1150620"/>
          </a:xfrm>
          <a:prstGeom prst="rect">
            <a:avLst/>
          </a:prstGeom>
          <a:noFill/>
          <a:ln>
            <a:noFill/>
          </a:ln>
        </p:spPr>
      </p:pic>
      <p:sp>
        <p:nvSpPr>
          <p:cNvPr id="4" name="3 CuadroTexto"/>
          <p:cNvSpPr txBox="1"/>
          <p:nvPr/>
        </p:nvSpPr>
        <p:spPr>
          <a:xfrm>
            <a:off x="395536" y="1627291"/>
            <a:ext cx="2448272" cy="261610"/>
          </a:xfrm>
          <a:prstGeom prst="rect">
            <a:avLst/>
          </a:prstGeom>
          <a:noFill/>
        </p:spPr>
        <p:txBody>
          <a:bodyPr wrap="square" rtlCol="0">
            <a:spAutoFit/>
          </a:bodyPr>
          <a:lstStyle/>
          <a:p>
            <a:r>
              <a:rPr lang="en-US" sz="1100" b="1" dirty="0"/>
              <a:t>GUZMAN &amp; VARGAS</a:t>
            </a:r>
            <a:endParaRPr lang="es-PE" sz="1100" dirty="0"/>
          </a:p>
        </p:txBody>
      </p:sp>
      <p:sp>
        <p:nvSpPr>
          <p:cNvPr id="5" name="4 CuadroTexto"/>
          <p:cNvSpPr txBox="1"/>
          <p:nvPr/>
        </p:nvSpPr>
        <p:spPr>
          <a:xfrm>
            <a:off x="2411760" y="2924944"/>
            <a:ext cx="6048672" cy="2031325"/>
          </a:xfrm>
          <a:prstGeom prst="rect">
            <a:avLst/>
          </a:prstGeom>
          <a:noFill/>
        </p:spPr>
        <p:txBody>
          <a:bodyPr wrap="square" rtlCol="0">
            <a:spAutoFit/>
          </a:bodyPr>
          <a:lstStyle/>
          <a:p>
            <a:pPr algn="just"/>
            <a:r>
              <a:rPr lang="en-US" dirty="0"/>
              <a:t>We are a group dedicated to develop new ideas in order to achieve solutions to social problems in our </a:t>
            </a:r>
            <a:r>
              <a:rPr lang="en-US" dirty="0" smtClean="0"/>
              <a:t>community. </a:t>
            </a:r>
          </a:p>
          <a:p>
            <a:pPr algn="just"/>
            <a:endParaRPr lang="en-US" dirty="0"/>
          </a:p>
          <a:p>
            <a:pPr algn="just"/>
            <a:r>
              <a:rPr lang="en-US" dirty="0" smtClean="0"/>
              <a:t>Our </a:t>
            </a:r>
            <a:r>
              <a:rPr lang="en-US" dirty="0"/>
              <a:t>main goal is to recreate the idea that all students, no matter faculties or grade, belong to the same educational </a:t>
            </a:r>
            <a:r>
              <a:rPr lang="en-US" dirty="0" smtClean="0"/>
              <a:t>institution. </a:t>
            </a:r>
            <a:endParaRPr lang="es-PE" dirty="0"/>
          </a:p>
          <a:p>
            <a:pPr algn="just"/>
            <a:endParaRPr lang="es-PE" dirty="0"/>
          </a:p>
        </p:txBody>
      </p:sp>
      <p:sp>
        <p:nvSpPr>
          <p:cNvPr id="6" name="5 Rectángulo"/>
          <p:cNvSpPr/>
          <p:nvPr/>
        </p:nvSpPr>
        <p:spPr>
          <a:xfrm>
            <a:off x="2411760" y="1434930"/>
            <a:ext cx="3744416" cy="646331"/>
          </a:xfrm>
          <a:prstGeom prst="rect">
            <a:avLst/>
          </a:prstGeom>
        </p:spPr>
        <p:txBody>
          <a:bodyPr wrap="square">
            <a:spAutoFit/>
          </a:bodyPr>
          <a:lstStyle/>
          <a:p>
            <a:r>
              <a:rPr lang="en-US" sz="3600" dirty="0" smtClean="0"/>
              <a:t>WHO ARE WE?</a:t>
            </a:r>
            <a:endParaRPr lang="es-PE" sz="3600" dirty="0"/>
          </a:p>
        </p:txBody>
      </p:sp>
    </p:spTree>
    <p:extLst>
      <p:ext uri="{BB962C8B-B14F-4D97-AF65-F5344CB8AC3E}">
        <p14:creationId xmlns:p14="http://schemas.microsoft.com/office/powerpoint/2010/main" xmlns="" val="41424024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2123728" cy="6858000"/>
          </a:xfrm>
          <a:prstGeom prst="rect">
            <a:avLst/>
          </a:prstGeom>
          <a:solidFill>
            <a:srgbClr val="5E872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2 Rectángulo"/>
          <p:cNvSpPr/>
          <p:nvPr/>
        </p:nvSpPr>
        <p:spPr>
          <a:xfrm>
            <a:off x="2403033" y="4437112"/>
            <a:ext cx="6102424" cy="1477328"/>
          </a:xfrm>
          <a:prstGeom prst="rect">
            <a:avLst/>
          </a:prstGeom>
        </p:spPr>
        <p:txBody>
          <a:bodyPr wrap="square">
            <a:spAutoFit/>
          </a:bodyPr>
          <a:lstStyle/>
          <a:p>
            <a:pPr algn="just"/>
            <a:r>
              <a:rPr lang="en-US" dirty="0" smtClean="0"/>
              <a:t>We are using “green” as platform for creating value around  new concepts of products, strategies and services so people will become environmental responsible. Also, we are trying to make student exchange ideas through providing a special space separated from all their daily routine.</a:t>
            </a:r>
          </a:p>
        </p:txBody>
      </p:sp>
      <p:sp>
        <p:nvSpPr>
          <p:cNvPr id="4" name="3 Rectángulo"/>
          <p:cNvSpPr/>
          <p:nvPr/>
        </p:nvSpPr>
        <p:spPr>
          <a:xfrm>
            <a:off x="2267744" y="1268760"/>
            <a:ext cx="3744416" cy="646331"/>
          </a:xfrm>
          <a:prstGeom prst="rect">
            <a:avLst/>
          </a:prstGeom>
        </p:spPr>
        <p:txBody>
          <a:bodyPr wrap="square">
            <a:spAutoFit/>
          </a:bodyPr>
          <a:lstStyle/>
          <a:p>
            <a:r>
              <a:rPr lang="en-US" sz="3600" dirty="0" smtClean="0"/>
              <a:t>WHAT DO WE DO?</a:t>
            </a:r>
            <a:endParaRPr lang="es-PE" sz="36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7984" y="2348880"/>
            <a:ext cx="1856745" cy="1842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7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439" y="476672"/>
            <a:ext cx="704850" cy="1150620"/>
          </a:xfrm>
          <a:prstGeom prst="rect">
            <a:avLst/>
          </a:prstGeom>
          <a:noFill/>
          <a:ln>
            <a:noFill/>
          </a:ln>
        </p:spPr>
      </p:pic>
      <p:sp>
        <p:nvSpPr>
          <p:cNvPr id="9" name="8 CuadroTexto"/>
          <p:cNvSpPr txBox="1"/>
          <p:nvPr/>
        </p:nvSpPr>
        <p:spPr>
          <a:xfrm>
            <a:off x="395536" y="1627291"/>
            <a:ext cx="2448272" cy="261610"/>
          </a:xfrm>
          <a:prstGeom prst="rect">
            <a:avLst/>
          </a:prstGeom>
          <a:noFill/>
        </p:spPr>
        <p:txBody>
          <a:bodyPr wrap="square" rtlCol="0">
            <a:spAutoFit/>
          </a:bodyPr>
          <a:lstStyle/>
          <a:p>
            <a:r>
              <a:rPr lang="en-US" sz="1100" b="1" dirty="0"/>
              <a:t>GUZMAN &amp; VARGAS</a:t>
            </a:r>
            <a:endParaRPr lang="es-PE" sz="1100" dirty="0"/>
          </a:p>
        </p:txBody>
      </p:sp>
    </p:spTree>
    <p:extLst>
      <p:ext uri="{BB962C8B-B14F-4D97-AF65-F5344CB8AC3E}">
        <p14:creationId xmlns:p14="http://schemas.microsoft.com/office/powerpoint/2010/main" xmlns="" val="42030688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7384"/>
            <a:ext cx="2123728" cy="6858000"/>
          </a:xfrm>
          <a:prstGeom prst="rect">
            <a:avLst/>
          </a:prstGeom>
          <a:solidFill>
            <a:srgbClr val="5E872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2 Rectángulo"/>
          <p:cNvSpPr/>
          <p:nvPr/>
        </p:nvSpPr>
        <p:spPr>
          <a:xfrm>
            <a:off x="2370258" y="4509120"/>
            <a:ext cx="6102424" cy="1477328"/>
          </a:xfrm>
          <a:prstGeom prst="rect">
            <a:avLst/>
          </a:prstGeom>
        </p:spPr>
        <p:txBody>
          <a:bodyPr wrap="square">
            <a:spAutoFit/>
          </a:bodyPr>
          <a:lstStyle/>
          <a:p>
            <a:pPr algn="just"/>
            <a:r>
              <a:rPr lang="en-US" dirty="0"/>
              <a:t>We </a:t>
            </a:r>
            <a:r>
              <a:rPr lang="en-US" dirty="0" smtClean="0"/>
              <a:t>began </a:t>
            </a:r>
            <a:r>
              <a:rPr lang="en-US" dirty="0"/>
              <a:t>from the idea to get the attention of different kind of </a:t>
            </a:r>
            <a:r>
              <a:rPr lang="en-US" dirty="0" smtClean="0"/>
              <a:t>students </a:t>
            </a:r>
            <a:r>
              <a:rPr lang="en-US" dirty="0"/>
              <a:t>from the campus in a single place so they can exchange ideas with people that they would normally not interact. This is going to be achieved by creating events in this public and common place. </a:t>
            </a:r>
            <a:endParaRPr lang="es-PE" dirty="0"/>
          </a:p>
        </p:txBody>
      </p:sp>
      <p:sp>
        <p:nvSpPr>
          <p:cNvPr id="4" name="3 Rectángulo"/>
          <p:cNvSpPr/>
          <p:nvPr/>
        </p:nvSpPr>
        <p:spPr>
          <a:xfrm>
            <a:off x="2267743" y="1268760"/>
            <a:ext cx="5760641" cy="1200329"/>
          </a:xfrm>
          <a:prstGeom prst="rect">
            <a:avLst/>
          </a:prstGeom>
        </p:spPr>
        <p:txBody>
          <a:bodyPr wrap="square">
            <a:spAutoFit/>
          </a:bodyPr>
          <a:lstStyle/>
          <a:p>
            <a:r>
              <a:rPr lang="en-US" sz="3600" dirty="0" smtClean="0"/>
              <a:t>HOW ARE WE GOING TO DO IT?</a:t>
            </a:r>
            <a:endParaRPr lang="es-PE" sz="3600" dirty="0"/>
          </a:p>
        </p:txBody>
      </p:sp>
      <p:pic>
        <p:nvPicPr>
          <p:cNvPr id="8" name="7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439" y="476672"/>
            <a:ext cx="704850" cy="1150620"/>
          </a:xfrm>
          <a:prstGeom prst="rect">
            <a:avLst/>
          </a:prstGeom>
          <a:noFill/>
          <a:ln>
            <a:noFill/>
          </a:ln>
        </p:spPr>
      </p:pic>
      <p:sp>
        <p:nvSpPr>
          <p:cNvPr id="9" name="8 CuadroTexto"/>
          <p:cNvSpPr txBox="1"/>
          <p:nvPr/>
        </p:nvSpPr>
        <p:spPr>
          <a:xfrm>
            <a:off x="395536" y="1627291"/>
            <a:ext cx="2448272" cy="261610"/>
          </a:xfrm>
          <a:prstGeom prst="rect">
            <a:avLst/>
          </a:prstGeom>
          <a:noFill/>
        </p:spPr>
        <p:txBody>
          <a:bodyPr wrap="square" rtlCol="0">
            <a:spAutoFit/>
          </a:bodyPr>
          <a:lstStyle/>
          <a:p>
            <a:r>
              <a:rPr lang="en-US" sz="1100" b="1" dirty="0"/>
              <a:t>GUZMAN &amp; VARGAS</a:t>
            </a:r>
            <a:endParaRPr lang="es-PE" sz="1100" dirty="0"/>
          </a:p>
        </p:txBody>
      </p:sp>
      <p:grpSp>
        <p:nvGrpSpPr>
          <p:cNvPr id="10" name="Group 29"/>
          <p:cNvGrpSpPr/>
          <p:nvPr/>
        </p:nvGrpSpPr>
        <p:grpSpPr>
          <a:xfrm>
            <a:off x="3984996" y="2469089"/>
            <a:ext cx="2326134" cy="1824007"/>
            <a:chOff x="0" y="0"/>
            <a:chExt cx="4940490" cy="3616657"/>
          </a:xfrm>
        </p:grpSpPr>
        <p:pic>
          <p:nvPicPr>
            <p:cNvPr id="11" name="10 Image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1129" y="0"/>
              <a:ext cx="1241946" cy="1255594"/>
            </a:xfrm>
            <a:prstGeom prst="rect">
              <a:avLst/>
            </a:prstGeom>
            <a:noFill/>
            <a:ln>
              <a:noFill/>
            </a:ln>
          </p:spPr>
        </p:pic>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53135" y="13648"/>
              <a:ext cx="1187355" cy="1255594"/>
            </a:xfrm>
            <a:prstGeom prst="rect">
              <a:avLst/>
            </a:prstGeom>
            <a:noFill/>
            <a:ln>
              <a:noFill/>
            </a:ln>
          </p:spPr>
        </p:pic>
        <p:pic>
          <p:nvPicPr>
            <p:cNvPr id="13" name="12 Imagen"/>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53135" y="1269242"/>
              <a:ext cx="1187355" cy="1160060"/>
            </a:xfrm>
            <a:prstGeom prst="rect">
              <a:avLst/>
            </a:prstGeom>
            <a:noFill/>
            <a:ln>
              <a:noFill/>
            </a:ln>
          </p:spPr>
        </p:pic>
        <p:pic>
          <p:nvPicPr>
            <p:cNvPr id="14" name="13 Imagen"/>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51129" y="1269242"/>
              <a:ext cx="1241946" cy="1160060"/>
            </a:xfrm>
            <a:prstGeom prst="rect">
              <a:avLst/>
            </a:prstGeom>
            <a:noFill/>
            <a:ln>
              <a:noFill/>
            </a:ln>
          </p:spPr>
        </p:pic>
        <p:pic>
          <p:nvPicPr>
            <p:cNvPr id="15" name="14 Imagen"/>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93075" y="0"/>
              <a:ext cx="1160060" cy="1255594"/>
            </a:xfrm>
            <a:prstGeom prst="rect">
              <a:avLst/>
            </a:prstGeom>
            <a:noFill/>
            <a:ln>
              <a:noFill/>
            </a:ln>
          </p:spPr>
        </p:pic>
        <p:pic>
          <p:nvPicPr>
            <p:cNvPr id="16" name="15 Imagen"/>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0"/>
              <a:ext cx="1378424" cy="1255594"/>
            </a:xfrm>
            <a:prstGeom prst="rect">
              <a:avLst/>
            </a:prstGeom>
            <a:noFill/>
            <a:ln>
              <a:noFill/>
            </a:ln>
          </p:spPr>
        </p:pic>
        <p:pic>
          <p:nvPicPr>
            <p:cNvPr id="17" name="16 Imagen"/>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593075" y="1269242"/>
              <a:ext cx="1160060" cy="1187355"/>
            </a:xfrm>
            <a:prstGeom prst="rect">
              <a:avLst/>
            </a:prstGeom>
            <a:noFill/>
            <a:ln>
              <a:noFill/>
            </a:ln>
          </p:spPr>
        </p:pic>
        <p:pic>
          <p:nvPicPr>
            <p:cNvPr id="18" name="Picture 3"/>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0" y="2429302"/>
              <a:ext cx="1337481" cy="1187355"/>
            </a:xfrm>
            <a:prstGeom prst="rect">
              <a:avLst/>
            </a:prstGeom>
            <a:noFill/>
            <a:ln>
              <a:noFill/>
            </a:ln>
          </p:spPr>
        </p:pic>
        <p:pic>
          <p:nvPicPr>
            <p:cNvPr id="19" name="Picture 8"/>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337481" y="2429302"/>
              <a:ext cx="1255594" cy="1187355"/>
            </a:xfrm>
            <a:prstGeom prst="rect">
              <a:avLst/>
            </a:prstGeom>
            <a:noFill/>
            <a:ln>
              <a:noFill/>
            </a:ln>
          </p:spPr>
        </p:pic>
        <p:pic>
          <p:nvPicPr>
            <p:cNvPr id="20" name="Picture 14"/>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0" y="1255594"/>
              <a:ext cx="1337481" cy="1187355"/>
            </a:xfrm>
            <a:prstGeom prst="rect">
              <a:avLst/>
            </a:prstGeom>
            <a:noFill/>
            <a:ln>
              <a:noFill/>
            </a:ln>
          </p:spPr>
        </p:pic>
        <p:pic>
          <p:nvPicPr>
            <p:cNvPr id="21" name="Picture 18"/>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93075" y="2429302"/>
              <a:ext cx="1160060" cy="1187355"/>
            </a:xfrm>
            <a:prstGeom prst="rect">
              <a:avLst/>
            </a:prstGeom>
            <a:noFill/>
            <a:ln>
              <a:noFill/>
            </a:ln>
          </p:spPr>
        </p:pic>
        <p:pic>
          <p:nvPicPr>
            <p:cNvPr id="22" name="Picture 26"/>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753135" y="2429302"/>
              <a:ext cx="1187355" cy="1187355"/>
            </a:xfrm>
            <a:prstGeom prst="rect">
              <a:avLst/>
            </a:prstGeom>
            <a:noFill/>
            <a:ln>
              <a:noFill/>
            </a:ln>
          </p:spPr>
        </p:pic>
      </p:grpSp>
    </p:spTree>
    <p:extLst>
      <p:ext uri="{BB962C8B-B14F-4D97-AF65-F5344CB8AC3E}">
        <p14:creationId xmlns:p14="http://schemas.microsoft.com/office/powerpoint/2010/main" xmlns="" val="40822150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Imagen"/>
          <p:cNvPicPr/>
          <p:nvPr/>
        </p:nvPicPr>
        <p:blipFill>
          <a:blip r:embed="rId2">
            <a:extLst>
              <a:ext uri="{28A0092B-C50C-407E-A947-70E740481C1C}">
                <a14:useLocalDpi xmlns:a14="http://schemas.microsoft.com/office/drawing/2010/main" xmlns="" val="0"/>
              </a:ext>
            </a:extLst>
          </a:blip>
          <a:srcRect/>
          <a:stretch>
            <a:fillRect/>
          </a:stretch>
        </p:blipFill>
        <p:spPr bwMode="auto">
          <a:xfrm>
            <a:off x="2771800" y="1844824"/>
            <a:ext cx="2948305" cy="2948305"/>
          </a:xfrm>
          <a:prstGeom prst="rect">
            <a:avLst/>
          </a:prstGeom>
          <a:noFill/>
          <a:ln>
            <a:noFill/>
          </a:ln>
        </p:spPr>
      </p:pic>
      <p:sp>
        <p:nvSpPr>
          <p:cNvPr id="24" name="23 Rectángulo"/>
          <p:cNvSpPr/>
          <p:nvPr/>
        </p:nvSpPr>
        <p:spPr>
          <a:xfrm>
            <a:off x="0" y="5877272"/>
            <a:ext cx="9144000" cy="980728"/>
          </a:xfrm>
          <a:prstGeom prst="rect">
            <a:avLst/>
          </a:prstGeom>
          <a:solidFill>
            <a:srgbClr val="5E872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25 Rectángulo"/>
          <p:cNvSpPr/>
          <p:nvPr/>
        </p:nvSpPr>
        <p:spPr>
          <a:xfrm>
            <a:off x="0" y="15585"/>
            <a:ext cx="9144000" cy="980728"/>
          </a:xfrm>
          <a:prstGeom prst="rect">
            <a:avLst/>
          </a:prstGeom>
          <a:solidFill>
            <a:srgbClr val="5E872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xmlns="" val="33886528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548680"/>
            <a:ext cx="1008112" cy="1008112"/>
          </a:xfrm>
          <a:prstGeom prst="rect">
            <a:avLst/>
          </a:prstGeom>
          <a:noFill/>
          <a:ln>
            <a:noFill/>
          </a:ln>
        </p:spPr>
      </p:pic>
      <p:sp>
        <p:nvSpPr>
          <p:cNvPr id="2" name="1 CuadroTexto"/>
          <p:cNvSpPr txBox="1"/>
          <p:nvPr/>
        </p:nvSpPr>
        <p:spPr>
          <a:xfrm>
            <a:off x="2339752" y="1196752"/>
            <a:ext cx="5256584" cy="1477328"/>
          </a:xfrm>
          <a:prstGeom prst="rect">
            <a:avLst/>
          </a:prstGeom>
          <a:noFill/>
        </p:spPr>
        <p:txBody>
          <a:bodyPr wrap="square" rtlCol="0">
            <a:spAutoFit/>
          </a:bodyPr>
          <a:lstStyle/>
          <a:p>
            <a:pPr algn="just"/>
            <a:r>
              <a:rPr lang="es-PE" dirty="0"/>
              <a:t>"Green </a:t>
            </a:r>
            <a:r>
              <a:rPr lang="es-PE" dirty="0" err="1"/>
              <a:t>Pot</a:t>
            </a:r>
            <a:r>
              <a:rPr lang="es-PE" dirty="0"/>
              <a:t>" </a:t>
            </a:r>
            <a:r>
              <a:rPr lang="es-PE" dirty="0" err="1"/>
              <a:t>is</a:t>
            </a:r>
            <a:r>
              <a:rPr lang="es-PE" dirty="0"/>
              <a:t> </a:t>
            </a:r>
            <a:r>
              <a:rPr lang="es-PE" dirty="0" err="1"/>
              <a:t>made</a:t>
            </a:r>
            <a:r>
              <a:rPr lang="es-PE" dirty="0"/>
              <a:t> </a:t>
            </a:r>
            <a:r>
              <a:rPr lang="es-PE" dirty="0" err="1"/>
              <a:t>to</a:t>
            </a:r>
            <a:r>
              <a:rPr lang="es-PE" dirty="0"/>
              <a:t> </a:t>
            </a:r>
            <a:r>
              <a:rPr lang="es-PE" dirty="0" err="1" smtClean="0"/>
              <a:t>bring</a:t>
            </a:r>
            <a:r>
              <a:rPr lang="es-PE" dirty="0" smtClean="0"/>
              <a:t> </a:t>
            </a:r>
            <a:r>
              <a:rPr lang="es-PE" dirty="0" err="1" smtClean="0"/>
              <a:t>people</a:t>
            </a:r>
            <a:r>
              <a:rPr lang="es-PE" dirty="0" smtClean="0"/>
              <a:t> </a:t>
            </a:r>
            <a:r>
              <a:rPr lang="es-PE" dirty="0" err="1" smtClean="0"/>
              <a:t>together</a:t>
            </a:r>
            <a:r>
              <a:rPr lang="es-PE" dirty="0" smtClean="0"/>
              <a:t>, no </a:t>
            </a:r>
            <a:r>
              <a:rPr lang="es-PE" dirty="0" err="1" smtClean="0"/>
              <a:t>matter</a:t>
            </a:r>
            <a:r>
              <a:rPr lang="es-PE" dirty="0" smtClean="0"/>
              <a:t> </a:t>
            </a:r>
            <a:r>
              <a:rPr lang="es-PE" dirty="0" err="1" smtClean="0"/>
              <a:t>faculties</a:t>
            </a:r>
            <a:r>
              <a:rPr lang="es-PE" dirty="0" smtClean="0"/>
              <a:t> </a:t>
            </a:r>
            <a:r>
              <a:rPr lang="es-PE" dirty="0" err="1" smtClean="0"/>
              <a:t>or</a:t>
            </a:r>
            <a:r>
              <a:rPr lang="es-PE" dirty="0" smtClean="0"/>
              <a:t> places. </a:t>
            </a:r>
            <a:r>
              <a:rPr lang="es-PE" dirty="0" err="1" smtClean="0"/>
              <a:t>we</a:t>
            </a:r>
            <a:r>
              <a:rPr lang="es-PE" dirty="0" smtClean="0"/>
              <a:t> </a:t>
            </a:r>
            <a:r>
              <a:rPr lang="es-PE" dirty="0" err="1"/>
              <a:t>create</a:t>
            </a:r>
            <a:r>
              <a:rPr lang="es-PE" dirty="0"/>
              <a:t> </a:t>
            </a:r>
            <a:r>
              <a:rPr lang="es-PE" dirty="0" err="1"/>
              <a:t>events</a:t>
            </a:r>
            <a:r>
              <a:rPr lang="es-PE" dirty="0"/>
              <a:t> </a:t>
            </a:r>
            <a:r>
              <a:rPr lang="es-PE" dirty="0" err="1"/>
              <a:t>that</a:t>
            </a:r>
            <a:r>
              <a:rPr lang="es-PE" dirty="0"/>
              <a:t> </a:t>
            </a:r>
            <a:r>
              <a:rPr lang="es-PE" dirty="0" err="1"/>
              <a:t>promote</a:t>
            </a:r>
            <a:r>
              <a:rPr lang="es-PE" dirty="0"/>
              <a:t> </a:t>
            </a:r>
            <a:r>
              <a:rPr lang="es-PE" dirty="0" err="1"/>
              <a:t>issues</a:t>
            </a:r>
            <a:r>
              <a:rPr lang="es-PE" dirty="0"/>
              <a:t> </a:t>
            </a:r>
            <a:r>
              <a:rPr lang="es-PE" dirty="0" err="1"/>
              <a:t>that</a:t>
            </a:r>
            <a:r>
              <a:rPr lang="es-PE" dirty="0"/>
              <a:t> </a:t>
            </a:r>
            <a:r>
              <a:rPr lang="es-PE" dirty="0" err="1"/>
              <a:t>involve</a:t>
            </a:r>
            <a:r>
              <a:rPr lang="es-PE" dirty="0"/>
              <a:t> </a:t>
            </a:r>
            <a:r>
              <a:rPr lang="es-PE" dirty="0" err="1"/>
              <a:t>all</a:t>
            </a:r>
            <a:r>
              <a:rPr lang="es-PE" dirty="0"/>
              <a:t> </a:t>
            </a:r>
            <a:r>
              <a:rPr lang="es-PE" dirty="0" err="1"/>
              <a:t>students</a:t>
            </a:r>
            <a:r>
              <a:rPr lang="es-PE" dirty="0"/>
              <a:t>, </a:t>
            </a:r>
            <a:r>
              <a:rPr lang="es-PE" dirty="0" err="1"/>
              <a:t>which</a:t>
            </a:r>
            <a:r>
              <a:rPr lang="es-PE" dirty="0"/>
              <a:t> principal </a:t>
            </a:r>
            <a:r>
              <a:rPr lang="es-PE" dirty="0" err="1"/>
              <a:t>characteristic</a:t>
            </a:r>
            <a:r>
              <a:rPr lang="es-PE" dirty="0"/>
              <a:t> </a:t>
            </a:r>
            <a:r>
              <a:rPr lang="es-PE" dirty="0" err="1"/>
              <a:t>is</a:t>
            </a:r>
            <a:r>
              <a:rPr lang="es-PE" dirty="0"/>
              <a:t> </a:t>
            </a:r>
            <a:r>
              <a:rPr lang="es-PE" dirty="0" err="1"/>
              <a:t>the</a:t>
            </a:r>
            <a:r>
              <a:rPr lang="es-PE" dirty="0"/>
              <a:t> </a:t>
            </a:r>
            <a:r>
              <a:rPr lang="es-PE" dirty="0" err="1"/>
              <a:t>ecological</a:t>
            </a:r>
            <a:r>
              <a:rPr lang="es-PE" dirty="0"/>
              <a:t> </a:t>
            </a:r>
            <a:r>
              <a:rPr lang="es-PE" dirty="0" err="1"/>
              <a:t>aspect</a:t>
            </a:r>
            <a:r>
              <a:rPr lang="es-PE" dirty="0"/>
              <a:t> and </a:t>
            </a:r>
            <a:r>
              <a:rPr lang="es-PE" dirty="0" err="1"/>
              <a:t>ecofriendly</a:t>
            </a:r>
            <a:r>
              <a:rPr lang="es-PE" dirty="0"/>
              <a:t> </a:t>
            </a:r>
            <a:r>
              <a:rPr lang="es-PE" dirty="0" err="1"/>
              <a:t>posture</a:t>
            </a:r>
            <a:r>
              <a:rPr lang="es-PE" dirty="0" smtClean="0"/>
              <a:t>.</a:t>
            </a:r>
            <a:endParaRPr lang="es-PE" dirty="0"/>
          </a:p>
        </p:txBody>
      </p:sp>
      <p:pic>
        <p:nvPicPr>
          <p:cNvPr id="9" name="8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0771" y="2870791"/>
            <a:ext cx="2457962" cy="1622361"/>
          </a:xfrm>
          <a:prstGeom prst="rect">
            <a:avLst/>
          </a:prstGeom>
          <a:noFill/>
          <a:ln>
            <a:noFill/>
          </a:ln>
        </p:spPr>
      </p:pic>
      <p:pic>
        <p:nvPicPr>
          <p:cNvPr id="11" name="10 Imagen"/>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3848" y="4792713"/>
            <a:ext cx="2520280" cy="1656681"/>
          </a:xfrm>
          <a:prstGeom prst="rect">
            <a:avLst/>
          </a:prstGeom>
          <a:noFill/>
          <a:ln>
            <a:noFill/>
          </a:ln>
        </p:spPr>
      </p:pic>
      <p:pic>
        <p:nvPicPr>
          <p:cNvPr id="12" name="11 Imagen"/>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56176" y="2780928"/>
            <a:ext cx="1580575" cy="2223521"/>
          </a:xfrm>
          <a:prstGeom prst="rect">
            <a:avLst/>
          </a:prstGeom>
          <a:noFill/>
          <a:ln>
            <a:noFill/>
          </a:ln>
        </p:spPr>
      </p:pic>
    </p:spTree>
    <p:extLst>
      <p:ext uri="{BB962C8B-B14F-4D97-AF65-F5344CB8AC3E}">
        <p14:creationId xmlns:p14="http://schemas.microsoft.com/office/powerpoint/2010/main" xmlns="" val="6903017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61863" y="0"/>
            <a:ext cx="3057851" cy="6858000"/>
          </a:xfrm>
          <a:prstGeom prst="rect">
            <a:avLst/>
          </a:prstGeom>
          <a:solidFill>
            <a:srgbClr val="5E872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1 Imagen"/>
          <p:cNvPicPr/>
          <p:nvPr/>
        </p:nvPicPr>
        <p:blipFill>
          <a:blip r:embed="rId2">
            <a:extLst>
              <a:ext uri="{28A0092B-C50C-407E-A947-70E740481C1C}">
                <a14:useLocalDpi xmlns:a14="http://schemas.microsoft.com/office/drawing/2010/main" xmlns="" val="0"/>
              </a:ext>
            </a:extLst>
          </a:blip>
          <a:srcRect/>
          <a:stretch>
            <a:fillRect/>
          </a:stretch>
        </p:blipFill>
        <p:spPr bwMode="auto">
          <a:xfrm>
            <a:off x="5196263" y="4116814"/>
            <a:ext cx="3937981" cy="2741186"/>
          </a:xfrm>
          <a:prstGeom prst="rect">
            <a:avLst/>
          </a:prstGeom>
          <a:noFill/>
          <a:ln>
            <a:noFill/>
          </a:ln>
        </p:spPr>
      </p:pic>
      <p:sp>
        <p:nvSpPr>
          <p:cNvPr id="3" name="2 CuadroTexto"/>
          <p:cNvSpPr txBox="1"/>
          <p:nvPr/>
        </p:nvSpPr>
        <p:spPr>
          <a:xfrm>
            <a:off x="1234440" y="1283957"/>
            <a:ext cx="2808312" cy="2031325"/>
          </a:xfrm>
          <a:prstGeom prst="rect">
            <a:avLst/>
          </a:prstGeom>
          <a:noFill/>
        </p:spPr>
        <p:txBody>
          <a:bodyPr wrap="square" rtlCol="0">
            <a:spAutoFit/>
          </a:bodyPr>
          <a:lstStyle/>
          <a:p>
            <a:pPr algn="just"/>
            <a:r>
              <a:rPr lang="es-PE" dirty="0"/>
              <a:t>"Green </a:t>
            </a:r>
            <a:r>
              <a:rPr lang="es-PE" dirty="0" err="1" smtClean="0"/>
              <a:t>Pot</a:t>
            </a:r>
            <a:r>
              <a:rPr lang="es-PE" dirty="0" smtClean="0"/>
              <a:t>“ </a:t>
            </a:r>
            <a:r>
              <a:rPr lang="es-PE" dirty="0" err="1" smtClean="0"/>
              <a:t>will</a:t>
            </a:r>
            <a:r>
              <a:rPr lang="es-PE" dirty="0" smtClean="0"/>
              <a:t> </a:t>
            </a:r>
            <a:r>
              <a:rPr lang="es-PE" dirty="0" err="1" smtClean="0"/>
              <a:t>offer</a:t>
            </a:r>
            <a:r>
              <a:rPr lang="es-PE" dirty="0" smtClean="0"/>
              <a:t> </a:t>
            </a:r>
            <a:r>
              <a:rPr lang="es-PE" dirty="0" err="1" smtClean="0"/>
              <a:t>different</a:t>
            </a:r>
            <a:r>
              <a:rPr lang="es-PE" dirty="0" smtClean="0"/>
              <a:t> </a:t>
            </a:r>
            <a:r>
              <a:rPr lang="es-PE" dirty="0" err="1" smtClean="0"/>
              <a:t>events</a:t>
            </a:r>
            <a:r>
              <a:rPr lang="es-PE" dirty="0" smtClean="0"/>
              <a:t> </a:t>
            </a:r>
            <a:r>
              <a:rPr lang="es-PE" dirty="0" err="1" smtClean="0"/>
              <a:t>that</a:t>
            </a:r>
            <a:r>
              <a:rPr lang="es-PE" dirty="0" smtClean="0"/>
              <a:t> </a:t>
            </a:r>
            <a:r>
              <a:rPr lang="es-PE" dirty="0" err="1"/>
              <a:t>promote</a:t>
            </a:r>
            <a:r>
              <a:rPr lang="es-PE" dirty="0"/>
              <a:t> </a:t>
            </a:r>
            <a:r>
              <a:rPr lang="es-PE" dirty="0" err="1"/>
              <a:t>issues</a:t>
            </a:r>
            <a:r>
              <a:rPr lang="es-PE" dirty="0"/>
              <a:t> </a:t>
            </a:r>
            <a:r>
              <a:rPr lang="es-PE" dirty="0" err="1" smtClean="0"/>
              <a:t>involving</a:t>
            </a:r>
            <a:r>
              <a:rPr lang="es-PE" dirty="0" smtClean="0"/>
              <a:t> </a:t>
            </a:r>
            <a:r>
              <a:rPr lang="es-PE" dirty="0" err="1"/>
              <a:t>all</a:t>
            </a:r>
            <a:r>
              <a:rPr lang="es-PE" dirty="0"/>
              <a:t> </a:t>
            </a:r>
            <a:r>
              <a:rPr lang="es-PE" dirty="0" err="1"/>
              <a:t>students</a:t>
            </a:r>
            <a:r>
              <a:rPr lang="es-PE" dirty="0"/>
              <a:t>, </a:t>
            </a:r>
            <a:r>
              <a:rPr lang="es-PE" dirty="0" err="1"/>
              <a:t>which</a:t>
            </a:r>
            <a:r>
              <a:rPr lang="es-PE" dirty="0"/>
              <a:t> principal </a:t>
            </a:r>
            <a:r>
              <a:rPr lang="es-PE" dirty="0" err="1"/>
              <a:t>characteristic</a:t>
            </a:r>
            <a:r>
              <a:rPr lang="es-PE" dirty="0"/>
              <a:t> </a:t>
            </a:r>
            <a:r>
              <a:rPr lang="es-PE" dirty="0" err="1"/>
              <a:t>is</a:t>
            </a:r>
            <a:r>
              <a:rPr lang="es-PE" dirty="0"/>
              <a:t> </a:t>
            </a:r>
            <a:r>
              <a:rPr lang="es-PE" dirty="0" err="1"/>
              <a:t>the</a:t>
            </a:r>
            <a:r>
              <a:rPr lang="es-PE" dirty="0"/>
              <a:t> </a:t>
            </a:r>
            <a:r>
              <a:rPr lang="es-PE" dirty="0" err="1"/>
              <a:t>ecological</a:t>
            </a:r>
            <a:r>
              <a:rPr lang="es-PE" dirty="0"/>
              <a:t> </a:t>
            </a:r>
            <a:r>
              <a:rPr lang="es-PE" dirty="0" err="1"/>
              <a:t>aspect</a:t>
            </a:r>
            <a:r>
              <a:rPr lang="es-PE" dirty="0"/>
              <a:t> and </a:t>
            </a:r>
            <a:r>
              <a:rPr lang="es-PE" dirty="0" err="1"/>
              <a:t>ecofriendly</a:t>
            </a:r>
            <a:r>
              <a:rPr lang="es-PE" dirty="0"/>
              <a:t> </a:t>
            </a:r>
            <a:r>
              <a:rPr lang="es-PE" dirty="0" err="1"/>
              <a:t>posture</a:t>
            </a:r>
            <a:r>
              <a:rPr lang="es-PE" dirty="0" smtClean="0"/>
              <a:t>.</a:t>
            </a:r>
            <a:endParaRPr lang="es-PE" dirty="0"/>
          </a:p>
        </p:txBody>
      </p:sp>
      <p:pic>
        <p:nvPicPr>
          <p:cNvPr id="8194" name="Picture 2" descr="http://www.trombettadesigns.com/images/art/garde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34440" y="3933056"/>
            <a:ext cx="2712695" cy="1808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39013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446</Words>
  <Application>Microsoft Office PowerPoint</Application>
  <PresentationFormat>Presentación en pantalla (4:3)</PresentationFormat>
  <Paragraphs>29</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Internet N321</dc:creator>
  <cp:lastModifiedBy>7</cp:lastModifiedBy>
  <cp:revision>16</cp:revision>
  <dcterms:created xsi:type="dcterms:W3CDTF">2012-09-29T14:18:26Z</dcterms:created>
  <dcterms:modified xsi:type="dcterms:W3CDTF">2012-10-10T00:28:45Z</dcterms:modified>
</cp:coreProperties>
</file>